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0693400" cy="7556500"/>
  <p:notesSz cx="6858000" cy="9144000"/>
  <p:embeddedFontLst>
    <p:embeddedFont>
      <p:font typeface="Quattrocento Bold" charset="1" panose="02020802030000000404"/>
      <p:regular r:id="rId17"/>
    </p:embeddedFont>
    <p:embeddedFont>
      <p:font typeface="Lato Bold Italics" charset="1" panose="020F0502020204030203"/>
      <p:regular r:id="rId18"/>
    </p:embeddedFont>
    <p:embeddedFont>
      <p:font typeface="Lato" charset="1" panose="020F0502020204030203"/>
      <p:regular r:id="rId19"/>
    </p:embeddedFont>
    <p:embeddedFont>
      <p:font typeface="Montserrat Bold" charset="1" panose="00000800000000000000"/>
      <p:regular r:id="rId20"/>
    </p:embeddedFont>
    <p:embeddedFont>
      <p:font typeface="Neue Machina Ultra-Bold" charset="1" panose="000009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4.jpe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8283" y="-422867"/>
            <a:ext cx="12201524" cy="7209992"/>
          </a:xfrm>
          <a:custGeom>
            <a:avLst/>
            <a:gdLst/>
            <a:ahLst/>
            <a:cxnLst/>
            <a:rect r="r" b="b" t="t" l="l"/>
            <a:pathLst>
              <a:path h="7209992" w="12201524">
                <a:moveTo>
                  <a:pt x="0" y="0"/>
                </a:moveTo>
                <a:lnTo>
                  <a:pt x="12201524" y="0"/>
                </a:lnTo>
                <a:lnTo>
                  <a:pt x="12201524" y="7209992"/>
                </a:lnTo>
                <a:lnTo>
                  <a:pt x="0" y="720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0005" y="195135"/>
            <a:ext cx="6591990" cy="6591990"/>
          </a:xfrm>
          <a:custGeom>
            <a:avLst/>
            <a:gdLst/>
            <a:ahLst/>
            <a:cxnLst/>
            <a:rect r="r" b="b" t="t" l="l"/>
            <a:pathLst>
              <a:path h="6591990" w="6591990">
                <a:moveTo>
                  <a:pt x="0" y="0"/>
                </a:moveTo>
                <a:lnTo>
                  <a:pt x="6591990" y="0"/>
                </a:lnTo>
                <a:lnTo>
                  <a:pt x="6591990" y="6591990"/>
                </a:lnTo>
                <a:lnTo>
                  <a:pt x="0" y="659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995332"/>
            <a:ext cx="10692000" cy="2686805"/>
            <a:chOff x="0" y="0"/>
            <a:chExt cx="4816593" cy="12103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210367"/>
            </a:xfrm>
            <a:custGeom>
              <a:avLst/>
              <a:gdLst/>
              <a:ahLst/>
              <a:cxnLst/>
              <a:rect r="r" b="b" t="t" l="l"/>
              <a:pathLst>
                <a:path h="1210367" w="4816592">
                  <a:moveTo>
                    <a:pt x="21723" y="0"/>
                  </a:moveTo>
                  <a:lnTo>
                    <a:pt x="4794870" y="0"/>
                  </a:lnTo>
                  <a:cubicBezTo>
                    <a:pt x="4800631" y="0"/>
                    <a:pt x="4806156" y="2289"/>
                    <a:pt x="4810230" y="6362"/>
                  </a:cubicBezTo>
                  <a:cubicBezTo>
                    <a:pt x="4814304" y="10436"/>
                    <a:pt x="4816592" y="15961"/>
                    <a:pt x="4816592" y="21723"/>
                  </a:cubicBezTo>
                  <a:lnTo>
                    <a:pt x="4816592" y="1188645"/>
                  </a:lnTo>
                  <a:cubicBezTo>
                    <a:pt x="4816592" y="1200642"/>
                    <a:pt x="4806867" y="1210367"/>
                    <a:pt x="4794870" y="1210367"/>
                  </a:cubicBezTo>
                  <a:lnTo>
                    <a:pt x="21723" y="1210367"/>
                  </a:lnTo>
                  <a:cubicBezTo>
                    <a:pt x="15961" y="1210367"/>
                    <a:pt x="10436" y="1208079"/>
                    <a:pt x="6362" y="1204005"/>
                  </a:cubicBezTo>
                  <a:cubicBezTo>
                    <a:pt x="2289" y="1199931"/>
                    <a:pt x="0" y="1194406"/>
                    <a:pt x="0" y="1188645"/>
                  </a:cubicBezTo>
                  <a:lnTo>
                    <a:pt x="0" y="21723"/>
                  </a:lnTo>
                  <a:cubicBezTo>
                    <a:pt x="0" y="15961"/>
                    <a:pt x="2289" y="10436"/>
                    <a:pt x="6362" y="6362"/>
                  </a:cubicBezTo>
                  <a:cubicBezTo>
                    <a:pt x="10436" y="2289"/>
                    <a:pt x="15961" y="0"/>
                    <a:pt x="21723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816593" cy="1229417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55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928283" y="3045316"/>
            <a:ext cx="3788634" cy="3894627"/>
          </a:xfrm>
          <a:custGeom>
            <a:avLst/>
            <a:gdLst/>
            <a:ahLst/>
            <a:cxnLst/>
            <a:rect r="r" b="b" t="t" l="l"/>
            <a:pathLst>
              <a:path h="3894627" w="3788634">
                <a:moveTo>
                  <a:pt x="0" y="0"/>
                </a:moveTo>
                <a:lnTo>
                  <a:pt x="3788634" y="0"/>
                </a:lnTo>
                <a:lnTo>
                  <a:pt x="3788634" y="3894627"/>
                </a:lnTo>
                <a:lnTo>
                  <a:pt x="0" y="3894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8196258" y="772875"/>
            <a:ext cx="3788634" cy="3894627"/>
          </a:xfrm>
          <a:custGeom>
            <a:avLst/>
            <a:gdLst/>
            <a:ahLst/>
            <a:cxnLst/>
            <a:rect r="r" b="b" t="t" l="l"/>
            <a:pathLst>
              <a:path h="3894627" w="3788634">
                <a:moveTo>
                  <a:pt x="0" y="0"/>
                </a:moveTo>
                <a:lnTo>
                  <a:pt x="3788634" y="0"/>
                </a:lnTo>
                <a:lnTo>
                  <a:pt x="3788634" y="3894627"/>
                </a:lnTo>
                <a:lnTo>
                  <a:pt x="0" y="3894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95456" y="2802012"/>
            <a:ext cx="5501088" cy="108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b="true" sz="3668" spc="9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MONITORAMENTO DA QUALIDADE DO 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5456" y="2709742"/>
            <a:ext cx="5501088" cy="121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b="true" sz="3668" spc="91">
                <a:solidFill>
                  <a:srgbClr val="FFFFFF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MONITORAMENTO DA QUALIDADE DO 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40" y="919985"/>
            <a:ext cx="10417153" cy="5653758"/>
          </a:xfrm>
          <a:custGeom>
            <a:avLst/>
            <a:gdLst/>
            <a:ahLst/>
            <a:cxnLst/>
            <a:rect r="r" b="b" t="t" l="l"/>
            <a:pathLst>
              <a:path h="5653758" w="10417153">
                <a:moveTo>
                  <a:pt x="0" y="0"/>
                </a:moveTo>
                <a:lnTo>
                  <a:pt x="10417153" y="0"/>
                </a:lnTo>
                <a:lnTo>
                  <a:pt x="10417153" y="5653758"/>
                </a:lnTo>
                <a:lnTo>
                  <a:pt x="0" y="565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1" t="-15354" r="-1396" b="-166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8320" y="1000021"/>
            <a:ext cx="5493686" cy="5493686"/>
          </a:xfrm>
          <a:custGeom>
            <a:avLst/>
            <a:gdLst/>
            <a:ahLst/>
            <a:cxnLst/>
            <a:rect r="r" b="b" t="t" l="l"/>
            <a:pathLst>
              <a:path h="5493686" w="5493686">
                <a:moveTo>
                  <a:pt x="0" y="0"/>
                </a:moveTo>
                <a:lnTo>
                  <a:pt x="5493686" y="0"/>
                </a:lnTo>
                <a:lnTo>
                  <a:pt x="5493686" y="5493686"/>
                </a:lnTo>
                <a:lnTo>
                  <a:pt x="0" y="5493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46290" y="1227992"/>
            <a:ext cx="5037745" cy="5037745"/>
          </a:xfrm>
          <a:custGeom>
            <a:avLst/>
            <a:gdLst/>
            <a:ahLst/>
            <a:cxnLst/>
            <a:rect r="r" b="b" t="t" l="l"/>
            <a:pathLst>
              <a:path h="5037745" w="5037745">
                <a:moveTo>
                  <a:pt x="0" y="0"/>
                </a:moveTo>
                <a:lnTo>
                  <a:pt x="5037745" y="0"/>
                </a:lnTo>
                <a:lnTo>
                  <a:pt x="5037745" y="5037744"/>
                </a:lnTo>
                <a:lnTo>
                  <a:pt x="0" y="5037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49100" y="2336642"/>
            <a:ext cx="4432125" cy="2820443"/>
          </a:xfrm>
          <a:custGeom>
            <a:avLst/>
            <a:gdLst/>
            <a:ahLst/>
            <a:cxnLst/>
            <a:rect r="r" b="b" t="t" l="l"/>
            <a:pathLst>
              <a:path h="2820443" w="4432125">
                <a:moveTo>
                  <a:pt x="0" y="0"/>
                </a:moveTo>
                <a:lnTo>
                  <a:pt x="4432125" y="0"/>
                </a:lnTo>
                <a:lnTo>
                  <a:pt x="4432125" y="2820443"/>
                </a:lnTo>
                <a:lnTo>
                  <a:pt x="0" y="28204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1758" y="2542541"/>
            <a:ext cx="7826809" cy="15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192C30"/>
                </a:solidFill>
                <a:latin typeface="Lato"/>
                <a:ea typeface="Lato"/>
                <a:cs typeface="Lato"/>
                <a:sym typeface="Lato"/>
              </a:rPr>
              <a:t>AMOSTRA PRATICA DO PROGRAMA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4512" y="2542541"/>
            <a:ext cx="7826809" cy="15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38"/>
              </a:lnSpc>
              <a:spcBef>
                <a:spcPct val="0"/>
              </a:spcBef>
            </a:pPr>
            <a:r>
              <a:rPr lang="en-US" sz="4384">
                <a:solidFill>
                  <a:srgbClr val="E7F2FE"/>
                </a:solidFill>
                <a:latin typeface="Lato"/>
                <a:ea typeface="Lato"/>
                <a:cs typeface="Lato"/>
                <a:sym typeface="Lato"/>
              </a:rPr>
              <a:t>AMOSTRA PRATICA DO PROGRAMA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6843" y="3286839"/>
            <a:ext cx="4651004" cy="1781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36"/>
              </a:lnSpc>
            </a:pPr>
            <a:r>
              <a:rPr lang="en-US" sz="16909" spc="-507" b="true">
                <a:solidFill>
                  <a:srgbClr val="38B6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FIM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52110" y="2738990"/>
            <a:ext cx="4651004" cy="232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85"/>
              </a:lnSpc>
            </a:pPr>
            <a:r>
              <a:rPr lang="en-US" sz="16909" spc="-507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FIM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0408" y="465390"/>
            <a:ext cx="5811956" cy="2345917"/>
          </a:xfrm>
          <a:custGeom>
            <a:avLst/>
            <a:gdLst/>
            <a:ahLst/>
            <a:cxnLst/>
            <a:rect r="r" b="b" t="t" l="l"/>
            <a:pathLst>
              <a:path h="2345917" w="5811956">
                <a:moveTo>
                  <a:pt x="0" y="0"/>
                </a:moveTo>
                <a:lnTo>
                  <a:pt x="5811956" y="0"/>
                </a:lnTo>
                <a:lnTo>
                  <a:pt x="5811956" y="2345917"/>
                </a:lnTo>
                <a:lnTo>
                  <a:pt x="0" y="234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4182386" y="5057098"/>
            <a:ext cx="7584185" cy="3061253"/>
          </a:xfrm>
          <a:custGeom>
            <a:avLst/>
            <a:gdLst/>
            <a:ahLst/>
            <a:cxnLst/>
            <a:rect r="r" b="b" t="t" l="l"/>
            <a:pathLst>
              <a:path h="3061253" w="7584185">
                <a:moveTo>
                  <a:pt x="0" y="0"/>
                </a:moveTo>
                <a:lnTo>
                  <a:pt x="7584185" y="0"/>
                </a:lnTo>
                <a:lnTo>
                  <a:pt x="7584185" y="3061253"/>
                </a:lnTo>
                <a:lnTo>
                  <a:pt x="0" y="3061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33468" y="465390"/>
            <a:ext cx="5758532" cy="6480720"/>
          </a:xfrm>
          <a:custGeom>
            <a:avLst/>
            <a:gdLst/>
            <a:ahLst/>
            <a:cxnLst/>
            <a:rect r="r" b="b" t="t" l="l"/>
            <a:pathLst>
              <a:path h="6480720" w="5758532">
                <a:moveTo>
                  <a:pt x="0" y="0"/>
                </a:moveTo>
                <a:lnTo>
                  <a:pt x="5758532" y="0"/>
                </a:lnTo>
                <a:lnTo>
                  <a:pt x="5758532" y="6480720"/>
                </a:lnTo>
                <a:lnTo>
                  <a:pt x="0" y="6480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41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0463" y="1374300"/>
            <a:ext cx="5406463" cy="2405700"/>
            <a:chOff x="0" y="0"/>
            <a:chExt cx="1550516" cy="6899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0516" cy="689929"/>
            </a:xfrm>
            <a:custGeom>
              <a:avLst/>
              <a:gdLst/>
              <a:ahLst/>
              <a:cxnLst/>
              <a:rect r="r" b="b" t="t" l="l"/>
              <a:pathLst>
                <a:path h="689929" w="1550516">
                  <a:moveTo>
                    <a:pt x="147109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10511"/>
                  </a:lnTo>
                  <a:cubicBezTo>
                    <a:pt x="43699" y="610511"/>
                    <a:pt x="79418" y="645850"/>
                    <a:pt x="79418" y="689929"/>
                  </a:cubicBezTo>
                  <a:lnTo>
                    <a:pt x="1471097" y="689929"/>
                  </a:lnTo>
                  <a:cubicBezTo>
                    <a:pt x="1471097" y="646230"/>
                    <a:pt x="1506436" y="610511"/>
                    <a:pt x="1550516" y="610511"/>
                  </a:cubicBezTo>
                  <a:lnTo>
                    <a:pt x="1550516" y="79418"/>
                  </a:lnTo>
                  <a:cubicBezTo>
                    <a:pt x="1506816" y="79418"/>
                    <a:pt x="1471097" y="44079"/>
                    <a:pt x="1471097" y="0"/>
                  </a:cubicBezTo>
                  <a:close/>
                </a:path>
              </a:pathLst>
            </a:custGeom>
            <a:solidFill>
              <a:srgbClr val="1193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100" y="19050"/>
              <a:ext cx="1474316" cy="632779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55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4765" y="1865238"/>
            <a:ext cx="5076008" cy="146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8"/>
              </a:lnSpc>
            </a:pPr>
            <a:r>
              <a:rPr lang="en-US" b="true" sz="5135" i="true" spc="220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Como a poluição do ar nos afeta?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4035" y="-499082"/>
            <a:ext cx="4528047" cy="8558164"/>
          </a:xfrm>
          <a:custGeom>
            <a:avLst/>
            <a:gdLst/>
            <a:ahLst/>
            <a:cxnLst/>
            <a:rect r="r" b="b" t="t" l="l"/>
            <a:pathLst>
              <a:path h="8558164" w="4528047">
                <a:moveTo>
                  <a:pt x="0" y="0"/>
                </a:moveTo>
                <a:lnTo>
                  <a:pt x="4528047" y="0"/>
                </a:lnTo>
                <a:lnTo>
                  <a:pt x="4528047" y="8558164"/>
                </a:lnTo>
                <a:lnTo>
                  <a:pt x="0" y="8558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46453" y="-499082"/>
            <a:ext cx="4528047" cy="8558164"/>
          </a:xfrm>
          <a:custGeom>
            <a:avLst/>
            <a:gdLst/>
            <a:ahLst/>
            <a:cxnLst/>
            <a:rect r="r" b="b" t="t" l="l"/>
            <a:pathLst>
              <a:path h="8558164" w="4528047">
                <a:moveTo>
                  <a:pt x="0" y="0"/>
                </a:moveTo>
                <a:lnTo>
                  <a:pt x="4528047" y="0"/>
                </a:lnTo>
                <a:lnTo>
                  <a:pt x="4528047" y="8558164"/>
                </a:lnTo>
                <a:lnTo>
                  <a:pt x="0" y="855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1353" y="985579"/>
            <a:ext cx="9009222" cy="561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b="true" sz="2860" i="true" spc="-120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TECNOLOGIAS E CONCEITOS UTILIZADOS:</a:t>
            </a:r>
          </a:p>
          <a:p>
            <a:pPr algn="ctr">
              <a:lnSpc>
                <a:spcPts val="3174"/>
              </a:lnSpc>
            </a:pPr>
            <a:r>
              <a:rPr lang="en-US" sz="2860" spc="-1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algn="ctr">
              <a:lnSpc>
                <a:spcPts val="3174"/>
              </a:lnSpc>
            </a:pPr>
          </a:p>
          <a:p>
            <a:pPr algn="ctr">
              <a:lnSpc>
                <a:spcPts val="3174"/>
              </a:lnSpc>
            </a:pPr>
            <a:r>
              <a:rPr lang="en-US" b="true" sz="2860" i="true" spc="-120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Tkinter — Interface gráfica</a:t>
            </a:r>
          </a:p>
          <a:p>
            <a:pPr algn="ctr">
              <a:lnSpc>
                <a:spcPts val="3174"/>
              </a:lnSpc>
            </a:pPr>
          </a:p>
          <a:p>
            <a:pPr algn="ctr">
              <a:lnSpc>
                <a:spcPts val="3174"/>
              </a:lnSpc>
            </a:pPr>
            <a:r>
              <a:rPr lang="en-US" b="true" sz="2860" i="true" spc="-120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Árvore Binária de Busca (BST) — Armazenamento estruturado</a:t>
            </a:r>
          </a:p>
          <a:p>
            <a:pPr algn="ctr">
              <a:lnSpc>
                <a:spcPts val="3174"/>
              </a:lnSpc>
            </a:pPr>
          </a:p>
          <a:p>
            <a:pPr algn="ctr">
              <a:lnSpc>
                <a:spcPts val="3174"/>
              </a:lnSpc>
            </a:pPr>
            <a:r>
              <a:rPr lang="en-US" b="true" sz="2860" i="true" spc="-120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Pandas — Organização e manipulação dos dados</a:t>
            </a:r>
          </a:p>
          <a:p>
            <a:pPr algn="ctr">
              <a:lnSpc>
                <a:spcPts val="3174"/>
              </a:lnSpc>
            </a:pPr>
          </a:p>
          <a:p>
            <a:pPr algn="ctr">
              <a:lnSpc>
                <a:spcPts val="3174"/>
              </a:lnSpc>
            </a:pPr>
            <a:r>
              <a:rPr lang="en-US" b="true" sz="2860" i="true" spc="-120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Matplotlib — Geração de gráficos</a:t>
            </a:r>
          </a:p>
          <a:p>
            <a:pPr algn="ctr">
              <a:lnSpc>
                <a:spcPts val="3174"/>
              </a:lnSpc>
            </a:pPr>
          </a:p>
          <a:p>
            <a:pPr algn="ctr">
              <a:lnSpc>
                <a:spcPts val="3174"/>
              </a:lnSpc>
            </a:pPr>
            <a:r>
              <a:rPr lang="en-US" b="true" sz="2860" i="true" spc="-120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Scikit-Learn — Regressão linear para previsão</a:t>
            </a:r>
          </a:p>
          <a:p>
            <a:pPr algn="ctr">
              <a:lnSpc>
                <a:spcPts val="3174"/>
              </a:lnSpc>
            </a:pPr>
          </a:p>
          <a:p>
            <a:pPr algn="ctr">
              <a:lnSpc>
                <a:spcPts val="3174"/>
              </a:lnSpc>
            </a:pPr>
            <a:r>
              <a:rPr lang="en-US" b="true" sz="2860" i="true" spc="-120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NumPy — Cálculos matemáticos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11687">
            <a:off x="7184597" y="540512"/>
            <a:ext cx="5811956" cy="2345917"/>
          </a:xfrm>
          <a:custGeom>
            <a:avLst/>
            <a:gdLst/>
            <a:ahLst/>
            <a:cxnLst/>
            <a:rect r="r" b="b" t="t" l="l"/>
            <a:pathLst>
              <a:path h="2345917" w="5811956">
                <a:moveTo>
                  <a:pt x="0" y="0"/>
                </a:moveTo>
                <a:lnTo>
                  <a:pt x="5811956" y="0"/>
                </a:lnTo>
                <a:lnTo>
                  <a:pt x="5811956" y="2345916"/>
                </a:lnTo>
                <a:lnTo>
                  <a:pt x="0" y="2345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7207" y="2376191"/>
            <a:ext cx="3784614" cy="4130035"/>
          </a:xfrm>
          <a:custGeom>
            <a:avLst/>
            <a:gdLst/>
            <a:ahLst/>
            <a:cxnLst/>
            <a:rect r="r" b="b" t="t" l="l"/>
            <a:pathLst>
              <a:path h="4130035" w="3784614">
                <a:moveTo>
                  <a:pt x="0" y="0"/>
                </a:moveTo>
                <a:lnTo>
                  <a:pt x="3784614" y="0"/>
                </a:lnTo>
                <a:lnTo>
                  <a:pt x="3784614" y="4130035"/>
                </a:lnTo>
                <a:lnTo>
                  <a:pt x="0" y="4130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94774" y="909228"/>
            <a:ext cx="9045049" cy="194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b="true" sz="4584" i="true" spc="197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Análise e Previsão com Inteligência Artificial</a:t>
            </a:r>
          </a:p>
          <a:p>
            <a:pPr algn="ctr">
              <a:lnSpc>
                <a:spcPts val="504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6753" y="1879897"/>
            <a:ext cx="7833522" cy="499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  <a:spcBef>
                <a:spcPct val="0"/>
              </a:spcBef>
            </a:pPr>
          </a:p>
          <a:p>
            <a:pPr algn="l">
              <a:lnSpc>
                <a:spcPts val="3036"/>
              </a:lnSpc>
              <a:spcBef>
                <a:spcPct val="0"/>
              </a:spcBef>
            </a:pP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b="true" sz="2760" i="true" spc="118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O sistema usa regressão linear (scikit-learn) para prever a qualidade do ar nas próximas horas.</a:t>
            </a: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b="true" sz="2760" i="true" spc="118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Ele gera:</a:t>
            </a:r>
          </a:p>
          <a:p>
            <a:pPr algn="l">
              <a:lnSpc>
                <a:spcPts val="3036"/>
              </a:lnSpc>
              <a:spcBef>
                <a:spcPct val="0"/>
              </a:spcBef>
            </a:pP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b="true" sz="2760" i="true" spc="118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Gráfico das leituras reais</a:t>
            </a:r>
          </a:p>
          <a:p>
            <a:pPr algn="l">
              <a:lnSpc>
                <a:spcPts val="3036"/>
              </a:lnSpc>
              <a:spcBef>
                <a:spcPct val="0"/>
              </a:spcBef>
            </a:pP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b="true" sz="2760" i="true" spc="118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Gráfico das previsões futuras</a:t>
            </a:r>
          </a:p>
          <a:p>
            <a:pPr algn="l">
              <a:lnSpc>
                <a:spcPts val="3036"/>
              </a:lnSpc>
              <a:spcBef>
                <a:spcPct val="0"/>
              </a:spcBef>
            </a:pPr>
          </a:p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b="true" sz="2760" i="true" spc="118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Tendência estimada do nível de poluição</a:t>
            </a:r>
          </a:p>
          <a:p>
            <a:pPr algn="l">
              <a:lnSpc>
                <a:spcPts val="30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0675"/>
            <a:ext cx="7582238" cy="6837800"/>
          </a:xfrm>
          <a:custGeom>
            <a:avLst/>
            <a:gdLst/>
            <a:ahLst/>
            <a:cxnLst/>
            <a:rect r="r" b="b" t="t" l="l"/>
            <a:pathLst>
              <a:path h="6837800" w="7582238">
                <a:moveTo>
                  <a:pt x="0" y="0"/>
                </a:moveTo>
                <a:lnTo>
                  <a:pt x="7582238" y="0"/>
                </a:lnTo>
                <a:lnTo>
                  <a:pt x="7582238" y="6837800"/>
                </a:lnTo>
                <a:lnTo>
                  <a:pt x="0" y="683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5028688" y="-2044600"/>
            <a:ext cx="7582238" cy="6837800"/>
          </a:xfrm>
          <a:custGeom>
            <a:avLst/>
            <a:gdLst/>
            <a:ahLst/>
            <a:cxnLst/>
            <a:rect r="r" b="b" t="t" l="l"/>
            <a:pathLst>
              <a:path h="6837800" w="7582238">
                <a:moveTo>
                  <a:pt x="0" y="0"/>
                </a:moveTo>
                <a:lnTo>
                  <a:pt x="7582238" y="0"/>
                </a:lnTo>
                <a:lnTo>
                  <a:pt x="7582238" y="6837800"/>
                </a:lnTo>
                <a:lnTo>
                  <a:pt x="0" y="6837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1200" y="956032"/>
            <a:ext cx="9045049" cy="185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b="true" sz="4384" i="true" spc="188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Relatórios e Recomendações Inteligentes</a:t>
            </a:r>
          </a:p>
          <a:p>
            <a:pPr algn="ctr">
              <a:lnSpc>
                <a:spcPts val="482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81200" y="2415090"/>
            <a:ext cx="7696754" cy="4263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b="true" sz="2551" i="true" spc="109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Com base nas previsões, o aplicativo gera recomendações automáticas, como: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b="true" sz="2551" i="true" spc="109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 </a:t>
            </a:r>
            <a:r>
              <a:rPr lang="en-US" b="true" sz="2551" i="true" spc="109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Níveis críticos → ativar purificadores e alertar moradores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b="true" sz="2551" i="true" spc="109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Poluição moderada → reduzir tráfego e emissões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b="true" sz="2551" i="true" spc="109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 Boa qualidade do ar → nenhuma ação especial necessária</a:t>
            </a:r>
          </a:p>
          <a:p>
            <a:pPr algn="l">
              <a:lnSpc>
                <a:spcPts val="28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3007" y="3359032"/>
            <a:ext cx="3808993" cy="3428093"/>
          </a:xfrm>
          <a:custGeom>
            <a:avLst/>
            <a:gdLst/>
            <a:ahLst/>
            <a:cxnLst/>
            <a:rect r="r" b="b" t="t" l="l"/>
            <a:pathLst>
              <a:path h="3428093" w="3808993">
                <a:moveTo>
                  <a:pt x="0" y="0"/>
                </a:moveTo>
                <a:lnTo>
                  <a:pt x="3808993" y="0"/>
                </a:lnTo>
                <a:lnTo>
                  <a:pt x="3808993" y="3428093"/>
                </a:lnTo>
                <a:lnTo>
                  <a:pt x="0" y="342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532" y="1174754"/>
            <a:ext cx="9045049" cy="63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b="true" sz="4384" i="true" spc="188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Objetivo do Sistema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7161" y="1657399"/>
            <a:ext cx="9339226" cy="461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2551" spc="1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programa demonstra como</a:t>
            </a:r>
            <a:r>
              <a:rPr lang="en-US" sz="2551" spc="1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é poss</a:t>
            </a:r>
            <a:r>
              <a:rPr lang="en-US" sz="2551" spc="1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ível usar programação, estrutura de dados e inteligência artificial para: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2551" spc="1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Monitorar poluição em tempo real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2551" spc="1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Prever a qualidade do ar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</a:pPr>
            <a:r>
              <a:rPr lang="en-US" sz="2551" spc="1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Exibir visualizações e emitir recomendações</a:t>
            </a:r>
          </a:p>
          <a:p>
            <a:pPr algn="l">
              <a:lnSpc>
                <a:spcPts val="2807"/>
              </a:lnSpc>
            </a:pPr>
          </a:p>
          <a:p>
            <a:pPr algn="l">
              <a:lnSpc>
                <a:spcPts val="2807"/>
              </a:lnSpc>
              <a:spcBef>
                <a:spcPct val="0"/>
              </a:spcBef>
            </a:pPr>
            <a:r>
              <a:rPr lang="en-US" sz="2551" spc="1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</a:t>
            </a:r>
            <a:r>
              <a:rPr lang="en-US" sz="2551" spc="10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 sistemas inteligentes de apoio à saúde e ao meio ambiente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25532" y="849072"/>
            <a:ext cx="1524023" cy="1578554"/>
          </a:xfrm>
          <a:custGeom>
            <a:avLst/>
            <a:gdLst/>
            <a:ahLst/>
            <a:cxnLst/>
            <a:rect r="r" b="b" t="t" l="l"/>
            <a:pathLst>
              <a:path h="1578554" w="1524023">
                <a:moveTo>
                  <a:pt x="0" y="0"/>
                </a:moveTo>
                <a:lnTo>
                  <a:pt x="1524023" y="0"/>
                </a:lnTo>
                <a:lnTo>
                  <a:pt x="1524023" y="1578554"/>
                </a:lnTo>
                <a:lnTo>
                  <a:pt x="0" y="1578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7971" y="481971"/>
            <a:ext cx="7223989" cy="7223989"/>
          </a:xfrm>
          <a:custGeom>
            <a:avLst/>
            <a:gdLst/>
            <a:ahLst/>
            <a:cxnLst/>
            <a:rect r="r" b="b" t="t" l="l"/>
            <a:pathLst>
              <a:path h="7223989" w="7223989">
                <a:moveTo>
                  <a:pt x="0" y="0"/>
                </a:moveTo>
                <a:lnTo>
                  <a:pt x="7223989" y="0"/>
                </a:lnTo>
                <a:lnTo>
                  <a:pt x="7223989" y="7223989"/>
                </a:lnTo>
                <a:lnTo>
                  <a:pt x="0" y="7223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28283" y="3045316"/>
            <a:ext cx="3788634" cy="3894627"/>
          </a:xfrm>
          <a:custGeom>
            <a:avLst/>
            <a:gdLst/>
            <a:ahLst/>
            <a:cxnLst/>
            <a:rect r="r" b="b" t="t" l="l"/>
            <a:pathLst>
              <a:path h="3894627" w="3788634">
                <a:moveTo>
                  <a:pt x="0" y="0"/>
                </a:moveTo>
                <a:lnTo>
                  <a:pt x="3788634" y="0"/>
                </a:lnTo>
                <a:lnTo>
                  <a:pt x="3788634" y="3894627"/>
                </a:lnTo>
                <a:lnTo>
                  <a:pt x="0" y="389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8196258" y="772875"/>
            <a:ext cx="3788634" cy="3894627"/>
          </a:xfrm>
          <a:custGeom>
            <a:avLst/>
            <a:gdLst/>
            <a:ahLst/>
            <a:cxnLst/>
            <a:rect r="r" b="b" t="t" l="l"/>
            <a:pathLst>
              <a:path h="3894627" w="3788634">
                <a:moveTo>
                  <a:pt x="0" y="0"/>
                </a:moveTo>
                <a:lnTo>
                  <a:pt x="3788634" y="0"/>
                </a:lnTo>
                <a:lnTo>
                  <a:pt x="3788634" y="3894627"/>
                </a:lnTo>
                <a:lnTo>
                  <a:pt x="0" y="389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49607" y="2720188"/>
            <a:ext cx="4557395" cy="3465512"/>
            <a:chOff x="0" y="0"/>
            <a:chExt cx="1146037" cy="8714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6037" cy="871464"/>
            </a:xfrm>
            <a:custGeom>
              <a:avLst/>
              <a:gdLst/>
              <a:ahLst/>
              <a:cxnLst/>
              <a:rect r="r" b="b" t="t" l="l"/>
              <a:pathLst>
                <a:path h="871464" w="1146037">
                  <a:moveTo>
                    <a:pt x="22084" y="0"/>
                  </a:moveTo>
                  <a:lnTo>
                    <a:pt x="1123953" y="0"/>
                  </a:lnTo>
                  <a:cubicBezTo>
                    <a:pt x="1136149" y="0"/>
                    <a:pt x="1146037" y="9887"/>
                    <a:pt x="1146037" y="22084"/>
                  </a:cubicBezTo>
                  <a:lnTo>
                    <a:pt x="1146037" y="849380"/>
                  </a:lnTo>
                  <a:cubicBezTo>
                    <a:pt x="1146037" y="855237"/>
                    <a:pt x="1143710" y="860854"/>
                    <a:pt x="1139568" y="864995"/>
                  </a:cubicBezTo>
                  <a:cubicBezTo>
                    <a:pt x="1135427" y="869137"/>
                    <a:pt x="1129810" y="871464"/>
                    <a:pt x="1123953" y="871464"/>
                  </a:cubicBezTo>
                  <a:lnTo>
                    <a:pt x="22084" y="871464"/>
                  </a:lnTo>
                  <a:cubicBezTo>
                    <a:pt x="16227" y="871464"/>
                    <a:pt x="10610" y="869137"/>
                    <a:pt x="6468" y="864995"/>
                  </a:cubicBezTo>
                  <a:cubicBezTo>
                    <a:pt x="2327" y="860854"/>
                    <a:pt x="0" y="855237"/>
                    <a:pt x="0" y="849380"/>
                  </a:cubicBezTo>
                  <a:lnTo>
                    <a:pt x="0" y="22084"/>
                  </a:lnTo>
                  <a:cubicBezTo>
                    <a:pt x="0" y="16227"/>
                    <a:pt x="2327" y="10610"/>
                    <a:pt x="6468" y="6468"/>
                  </a:cubicBezTo>
                  <a:cubicBezTo>
                    <a:pt x="10610" y="2327"/>
                    <a:pt x="16227" y="0"/>
                    <a:pt x="2208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7" r="0" b="-8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-268424" y="1673006"/>
            <a:ext cx="7453579" cy="62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b="true" sz="4384" spc="1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Tela de Login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0005" y="195135"/>
            <a:ext cx="6591990" cy="6591990"/>
          </a:xfrm>
          <a:custGeom>
            <a:avLst/>
            <a:gdLst/>
            <a:ahLst/>
            <a:cxnLst/>
            <a:rect r="r" b="b" t="t" l="l"/>
            <a:pathLst>
              <a:path h="6591990" w="6591990">
                <a:moveTo>
                  <a:pt x="0" y="0"/>
                </a:moveTo>
                <a:lnTo>
                  <a:pt x="6591990" y="0"/>
                </a:lnTo>
                <a:lnTo>
                  <a:pt x="6591990" y="6591990"/>
                </a:lnTo>
                <a:lnTo>
                  <a:pt x="0" y="659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13439" y="2747426"/>
            <a:ext cx="5465123" cy="2487070"/>
            <a:chOff x="0" y="0"/>
            <a:chExt cx="877064" cy="3991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7064" cy="399135"/>
            </a:xfrm>
            <a:custGeom>
              <a:avLst/>
              <a:gdLst/>
              <a:ahLst/>
              <a:cxnLst/>
              <a:rect r="r" b="b" t="t" l="l"/>
              <a:pathLst>
                <a:path h="399135" w="877064">
                  <a:moveTo>
                    <a:pt x="18416" y="0"/>
                  </a:moveTo>
                  <a:lnTo>
                    <a:pt x="858648" y="0"/>
                  </a:lnTo>
                  <a:cubicBezTo>
                    <a:pt x="863532" y="0"/>
                    <a:pt x="868216" y="1940"/>
                    <a:pt x="871670" y="5394"/>
                  </a:cubicBezTo>
                  <a:cubicBezTo>
                    <a:pt x="875123" y="8848"/>
                    <a:pt x="877064" y="13532"/>
                    <a:pt x="877064" y="18416"/>
                  </a:cubicBezTo>
                  <a:lnTo>
                    <a:pt x="877064" y="380719"/>
                  </a:lnTo>
                  <a:cubicBezTo>
                    <a:pt x="877064" y="385603"/>
                    <a:pt x="875123" y="390287"/>
                    <a:pt x="871670" y="393741"/>
                  </a:cubicBezTo>
                  <a:cubicBezTo>
                    <a:pt x="868216" y="397194"/>
                    <a:pt x="863532" y="399135"/>
                    <a:pt x="858648" y="399135"/>
                  </a:cubicBezTo>
                  <a:lnTo>
                    <a:pt x="18416" y="399135"/>
                  </a:lnTo>
                  <a:cubicBezTo>
                    <a:pt x="8245" y="399135"/>
                    <a:pt x="0" y="390889"/>
                    <a:pt x="0" y="380719"/>
                  </a:cubicBezTo>
                  <a:lnTo>
                    <a:pt x="0" y="18416"/>
                  </a:lnTo>
                  <a:cubicBezTo>
                    <a:pt x="0" y="13532"/>
                    <a:pt x="1940" y="8848"/>
                    <a:pt x="5394" y="5394"/>
                  </a:cubicBezTo>
                  <a:cubicBezTo>
                    <a:pt x="8848" y="1940"/>
                    <a:pt x="13532" y="0"/>
                    <a:pt x="1841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5300" r="0" b="-10065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905681" y="4554774"/>
            <a:ext cx="2880639" cy="582719"/>
            <a:chOff x="0" y="0"/>
            <a:chExt cx="1297686" cy="2625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7686" cy="262506"/>
            </a:xfrm>
            <a:custGeom>
              <a:avLst/>
              <a:gdLst/>
              <a:ahLst/>
              <a:cxnLst/>
              <a:rect r="r" b="b" t="t" l="l"/>
              <a:pathLst>
                <a:path h="262506" w="1297686">
                  <a:moveTo>
                    <a:pt x="0" y="0"/>
                  </a:moveTo>
                  <a:lnTo>
                    <a:pt x="1297686" y="0"/>
                  </a:lnTo>
                  <a:lnTo>
                    <a:pt x="1297686" y="262506"/>
                  </a:lnTo>
                  <a:lnTo>
                    <a:pt x="0" y="262506"/>
                  </a:lnTo>
                  <a:close/>
                </a:path>
              </a:pathLst>
            </a:custGeom>
            <a:solidFill>
              <a:srgbClr val="E7F2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297686" cy="281556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55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83219" y="5762126"/>
            <a:ext cx="8336110" cy="63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b="true" sz="4384" i="true" spc="188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Registro de Leitura de Poluição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C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2933" y="967730"/>
            <a:ext cx="4276800" cy="1866240"/>
          </a:xfrm>
          <a:custGeom>
            <a:avLst/>
            <a:gdLst/>
            <a:ahLst/>
            <a:cxnLst/>
            <a:rect r="r" b="b" t="t" l="l"/>
            <a:pathLst>
              <a:path h="1866240" w="4276800">
                <a:moveTo>
                  <a:pt x="0" y="0"/>
                </a:moveTo>
                <a:lnTo>
                  <a:pt x="4276800" y="0"/>
                </a:lnTo>
                <a:lnTo>
                  <a:pt x="4276800" y="1866240"/>
                </a:lnTo>
                <a:lnTo>
                  <a:pt x="0" y="1866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286" y="2930532"/>
            <a:ext cx="10076896" cy="2899484"/>
            <a:chOff x="0" y="0"/>
            <a:chExt cx="2692931" cy="7748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2931" cy="774853"/>
            </a:xfrm>
            <a:custGeom>
              <a:avLst/>
              <a:gdLst/>
              <a:ahLst/>
              <a:cxnLst/>
              <a:rect r="r" b="b" t="t" l="l"/>
              <a:pathLst>
                <a:path h="774853" w="2692931">
                  <a:moveTo>
                    <a:pt x="9988" y="0"/>
                  </a:moveTo>
                  <a:lnTo>
                    <a:pt x="2682943" y="0"/>
                  </a:lnTo>
                  <a:cubicBezTo>
                    <a:pt x="2688459" y="0"/>
                    <a:pt x="2692931" y="4472"/>
                    <a:pt x="2692931" y="9988"/>
                  </a:cubicBezTo>
                  <a:lnTo>
                    <a:pt x="2692931" y="764865"/>
                  </a:lnTo>
                  <a:cubicBezTo>
                    <a:pt x="2692931" y="767514"/>
                    <a:pt x="2691878" y="770054"/>
                    <a:pt x="2690005" y="771927"/>
                  </a:cubicBezTo>
                  <a:cubicBezTo>
                    <a:pt x="2688132" y="773800"/>
                    <a:pt x="2685592" y="774853"/>
                    <a:pt x="2682943" y="774853"/>
                  </a:cubicBezTo>
                  <a:lnTo>
                    <a:pt x="9988" y="774853"/>
                  </a:lnTo>
                  <a:cubicBezTo>
                    <a:pt x="7339" y="774853"/>
                    <a:pt x="4798" y="773800"/>
                    <a:pt x="2925" y="771927"/>
                  </a:cubicBezTo>
                  <a:cubicBezTo>
                    <a:pt x="1052" y="770054"/>
                    <a:pt x="0" y="767514"/>
                    <a:pt x="0" y="764865"/>
                  </a:cubicBezTo>
                  <a:lnTo>
                    <a:pt x="0" y="9988"/>
                  </a:lnTo>
                  <a:cubicBezTo>
                    <a:pt x="0" y="7339"/>
                    <a:pt x="1052" y="4798"/>
                    <a:pt x="2925" y="2925"/>
                  </a:cubicBezTo>
                  <a:cubicBezTo>
                    <a:pt x="4798" y="1052"/>
                    <a:pt x="7339" y="0"/>
                    <a:pt x="998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3325" r="0" b="-15986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966276" y="2570564"/>
            <a:ext cx="12402020" cy="1966642"/>
            <a:chOff x="0" y="0"/>
            <a:chExt cx="5586932" cy="8859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86932" cy="885944"/>
            </a:xfrm>
            <a:custGeom>
              <a:avLst/>
              <a:gdLst/>
              <a:ahLst/>
              <a:cxnLst/>
              <a:rect r="r" b="b" t="t" l="l"/>
              <a:pathLst>
                <a:path h="885944" w="5586932">
                  <a:moveTo>
                    <a:pt x="0" y="0"/>
                  </a:moveTo>
                  <a:lnTo>
                    <a:pt x="5586932" y="0"/>
                  </a:lnTo>
                  <a:lnTo>
                    <a:pt x="5586932" y="885944"/>
                  </a:lnTo>
                  <a:lnTo>
                    <a:pt x="0" y="885944"/>
                  </a:lnTo>
                  <a:close/>
                </a:path>
              </a:pathLst>
            </a:custGeom>
            <a:solidFill>
              <a:srgbClr val="192C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86932" cy="904994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55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9106416" y="4380274"/>
            <a:ext cx="12402020" cy="1805426"/>
            <a:chOff x="0" y="0"/>
            <a:chExt cx="5586932" cy="8133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86932" cy="813319"/>
            </a:xfrm>
            <a:custGeom>
              <a:avLst/>
              <a:gdLst/>
              <a:ahLst/>
              <a:cxnLst/>
              <a:rect r="r" b="b" t="t" l="l"/>
              <a:pathLst>
                <a:path h="813319" w="5586932">
                  <a:moveTo>
                    <a:pt x="0" y="0"/>
                  </a:moveTo>
                  <a:lnTo>
                    <a:pt x="5586932" y="0"/>
                  </a:lnTo>
                  <a:lnTo>
                    <a:pt x="5586932" y="813319"/>
                  </a:lnTo>
                  <a:lnTo>
                    <a:pt x="0" y="813319"/>
                  </a:lnTo>
                  <a:close/>
                </a:path>
              </a:pathLst>
            </a:custGeom>
            <a:solidFill>
              <a:srgbClr val="192C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586932" cy="832369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55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82485" y="4380274"/>
            <a:ext cx="12402020" cy="1805426"/>
            <a:chOff x="0" y="0"/>
            <a:chExt cx="5586932" cy="8133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86932" cy="813319"/>
            </a:xfrm>
            <a:custGeom>
              <a:avLst/>
              <a:gdLst/>
              <a:ahLst/>
              <a:cxnLst/>
              <a:rect r="r" b="b" t="t" l="l"/>
              <a:pathLst>
                <a:path h="813319" w="5586932">
                  <a:moveTo>
                    <a:pt x="0" y="0"/>
                  </a:moveTo>
                  <a:lnTo>
                    <a:pt x="5586932" y="0"/>
                  </a:lnTo>
                  <a:lnTo>
                    <a:pt x="5586932" y="813319"/>
                  </a:lnTo>
                  <a:lnTo>
                    <a:pt x="0" y="813319"/>
                  </a:lnTo>
                  <a:close/>
                </a:path>
              </a:pathLst>
            </a:custGeom>
            <a:solidFill>
              <a:srgbClr val="192C3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5586932" cy="832369"/>
            </a:xfrm>
            <a:prstGeom prst="rect">
              <a:avLst/>
            </a:prstGeom>
          </p:spPr>
          <p:txBody>
            <a:bodyPr anchor="ctr" rtlCol="false" tIns="29700" lIns="29700" bIns="29700" rIns="29700"/>
            <a:lstStyle/>
            <a:p>
              <a:pPr algn="ctr">
                <a:lnSpc>
                  <a:spcPts val="155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67336" y="-1746892"/>
            <a:ext cx="4935710" cy="7295484"/>
          </a:xfrm>
          <a:custGeom>
            <a:avLst/>
            <a:gdLst/>
            <a:ahLst/>
            <a:cxnLst/>
            <a:rect r="r" b="b" t="t" l="l"/>
            <a:pathLst>
              <a:path h="7295484" w="4935710">
                <a:moveTo>
                  <a:pt x="0" y="0"/>
                </a:moveTo>
                <a:lnTo>
                  <a:pt x="4935710" y="0"/>
                </a:lnTo>
                <a:lnTo>
                  <a:pt x="4935710" y="7295484"/>
                </a:lnTo>
                <a:lnTo>
                  <a:pt x="0" y="7295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569" y="2778140"/>
            <a:ext cx="2501072" cy="3518131"/>
          </a:xfrm>
          <a:custGeom>
            <a:avLst/>
            <a:gdLst/>
            <a:ahLst/>
            <a:cxnLst/>
            <a:rect r="r" b="b" t="t" l="l"/>
            <a:pathLst>
              <a:path h="3518131" w="2501072">
                <a:moveTo>
                  <a:pt x="0" y="0"/>
                </a:moveTo>
                <a:lnTo>
                  <a:pt x="2501072" y="0"/>
                </a:lnTo>
                <a:lnTo>
                  <a:pt x="2501072" y="3518132"/>
                </a:lnTo>
                <a:lnTo>
                  <a:pt x="0" y="3518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87105" y="2037419"/>
            <a:ext cx="4795828" cy="63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b="true" sz="4384" i="true" spc="188">
                <a:solidFill>
                  <a:srgbClr val="FFFFFF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Limpar Dados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DAG6XpFsk8A</dc:identifier>
  <dcterms:modified xsi:type="dcterms:W3CDTF">2011-08-01T06:04:30Z</dcterms:modified>
  <cp:revision>1</cp:revision>
  <dc:title>Cópia de night (Panfletos (Paisagem))</dc:title>
</cp:coreProperties>
</file>